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7" r:id="rId2"/>
    <p:sldId id="405" r:id="rId3"/>
    <p:sldId id="414" r:id="rId4"/>
    <p:sldId id="409" r:id="rId5"/>
    <p:sldId id="415" r:id="rId6"/>
    <p:sldId id="384" r:id="rId7"/>
    <p:sldId id="391" r:id="rId8"/>
    <p:sldId id="442" r:id="rId9"/>
    <p:sldId id="329" r:id="rId10"/>
    <p:sldId id="394" r:id="rId11"/>
    <p:sldId id="417" r:id="rId12"/>
    <p:sldId id="407" r:id="rId13"/>
    <p:sldId id="408" r:id="rId14"/>
    <p:sldId id="416" r:id="rId15"/>
    <p:sldId id="418" r:id="rId16"/>
    <p:sldId id="437" r:id="rId17"/>
    <p:sldId id="406" r:id="rId18"/>
    <p:sldId id="410" r:id="rId19"/>
    <p:sldId id="412" r:id="rId20"/>
    <p:sldId id="411" r:id="rId21"/>
    <p:sldId id="413" r:id="rId22"/>
    <p:sldId id="446" r:id="rId23"/>
    <p:sldId id="428" r:id="rId24"/>
    <p:sldId id="419" r:id="rId25"/>
    <p:sldId id="429" r:id="rId26"/>
    <p:sldId id="430" r:id="rId27"/>
    <p:sldId id="431" r:id="rId28"/>
    <p:sldId id="432" r:id="rId29"/>
    <p:sldId id="434" r:id="rId30"/>
    <p:sldId id="433" r:id="rId31"/>
    <p:sldId id="436" r:id="rId32"/>
    <p:sldId id="435" r:id="rId33"/>
    <p:sldId id="421" r:id="rId34"/>
    <p:sldId id="445" r:id="rId35"/>
    <p:sldId id="440" r:id="rId36"/>
    <p:sldId id="447" r:id="rId37"/>
    <p:sldId id="448" r:id="rId38"/>
    <p:sldId id="438" r:id="rId39"/>
    <p:sldId id="449" r:id="rId40"/>
    <p:sldId id="424" r:id="rId41"/>
    <p:sldId id="450" r:id="rId42"/>
    <p:sldId id="426" r:id="rId43"/>
    <p:sldId id="443" r:id="rId44"/>
    <p:sldId id="444" r:id="rId45"/>
    <p:sldId id="455" r:id="rId46"/>
    <p:sldId id="456" r:id="rId47"/>
    <p:sldId id="425" r:id="rId48"/>
    <p:sldId id="457" r:id="rId49"/>
    <p:sldId id="452" r:id="rId50"/>
    <p:sldId id="453" r:id="rId51"/>
    <p:sldId id="454" r:id="rId52"/>
    <p:sldId id="305" r:id="rId53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0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000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2018. 11. 25.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7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57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31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45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30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64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85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05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7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18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47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98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8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93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89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5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987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65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49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0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83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38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61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7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24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85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57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01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74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9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2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001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14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701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9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23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88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077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247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43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9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036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1423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30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0522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73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65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9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4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P28LKWTzr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colab.research.google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oud.google.com/tp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r.mathworks.com/help/stats/machine-learning-in-matlab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wand.com/en/Mediation_(statistics)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westerndigital.com/machine-learning-pipeline-object-storage/supervised-learning-diagra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andrewahn.co/silicon-valley/survivorship-bia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wardsdatascience.com/that-cursing-dimensionality-ac317fb0fdcc" TargetMode="External"/><Relationship Id="rId5" Type="http://schemas.openxmlformats.org/officeDocument/2006/relationships/hyperlink" Target="http://www.visiondummy.com/2014/04/curse-dimensionality-affect-classification/" TargetMode="Externa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p0HIF3SfI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m.asiae.co.kr/view.htm?no=201811191158219990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o.wikipedia.org/wiki/%EA%B2%B0%EC%A0%95_%ED%8A%B8%EB%A6%AC_%ED%95%99%EC%8A%B5%EB%B2%95" TargetMode="Externa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techreview.com/%EC%86%8C%ED%94%84%ED%8A%B8%EC%9B%A8%EC%96%B4-%EC%97%94%EC%A7%80%EB%8B%88%EC%96%B4-%EC%8A%A4%ED%82%AC%EB%B3%84-%EC%97%B0%EB%B4%89-%EB%B9%84%EA%B5%90/?fbclid=IwAR3SwW3bWT-ZHHG-YJUvojEG4f_KHneXJTIsJTK0TaNoWmhegKH3ywUUgK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2C206486-B021-A64E-93E7-E0F66E084A98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2018-11-06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0D3526-0668-9E40-B613-2E9E6816A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03" y="2193406"/>
            <a:ext cx="8406000" cy="1229908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ch11. Machine Learning – Supervised Learning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Google Colaboratory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39FE4-5B42-B846-81DD-7512358E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2" y="1740550"/>
            <a:ext cx="7531336" cy="5141585"/>
          </a:xfrm>
          <a:prstGeom prst="rect">
            <a:avLst/>
          </a:prstGeom>
        </p:spPr>
      </p:pic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 Jupyter Notebook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구글 드라이브에서 실행한다고 생각하면 편함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GPU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사용까지 무료로 지원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무료 사용자가 많을 수록 대기시간이 길어짐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맥이 없는 윈도우 사용자를 위한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실행환경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50414" y="6441589"/>
            <a:ext cx="3069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4"/>
              </a:rPr>
              <a:t>https://colab.research.google.com/</a:t>
            </a:r>
            <a:r>
              <a:rPr lang="ko-KR" altLang="en-US" sz="1400"/>
              <a:t>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998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Google Colaboratory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Remind GPGPU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Nvidia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그래픽 카드를 일반 연산 목적용으로 사용할 수 있도록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SW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레벨에서 최적화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389620" y="6252548"/>
            <a:ext cx="4191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3"/>
              </a:rPr>
              <a:t>https://www.youtube.com/watch?v=-P28LKWTzrI</a:t>
            </a:r>
            <a:r>
              <a:rPr lang="en-US" sz="140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53FC2-7123-644F-8C3F-186640C7A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3" y="1740549"/>
            <a:ext cx="7859486" cy="44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Google Colaboratory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Google Drive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Colaboratory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 및 실행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구글 드라이브에 빈 폴더를 생성하고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파일 생성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기존의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Jupyter Notebook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유사하게 사용가능함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0549C-147B-1444-ABEC-AA5F8E80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0" y="1997519"/>
            <a:ext cx="2756966" cy="2808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8EF9E-09AB-AE4F-A3F6-71B0BAB0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266" y="2135809"/>
            <a:ext cx="5727700" cy="3924300"/>
          </a:xfrm>
          <a:prstGeom prst="rect">
            <a:avLst/>
          </a:prstGeom>
        </p:spPr>
      </p:pic>
      <p:sp>
        <p:nvSpPr>
          <p:cNvPr id="12" name="직사각형 22">
            <a:extLst>
              <a:ext uri="{FF2B5EF4-FFF2-40B4-BE49-F238E27FC236}">
                <a16:creationId xmlns:a16="http://schemas.microsoft.com/office/drawing/2014/main" id="{296CE060-EEED-3948-9B97-21897F061A61}"/>
              </a:ext>
            </a:extLst>
          </p:cNvPr>
          <p:cNvSpPr/>
          <p:nvPr/>
        </p:nvSpPr>
        <p:spPr>
          <a:xfrm>
            <a:off x="780110" y="2478859"/>
            <a:ext cx="1455214" cy="21200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6">
            <a:extLst>
              <a:ext uri="{FF2B5EF4-FFF2-40B4-BE49-F238E27FC236}">
                <a16:creationId xmlns:a16="http://schemas.microsoft.com/office/drawing/2014/main" id="{F66960D2-0FFD-1A45-B1C5-D1A953EE17B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235324" y="2584862"/>
            <a:ext cx="3572623" cy="2221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C8150D0-C07C-284A-8F71-382CE772460D}"/>
              </a:ext>
            </a:extLst>
          </p:cNvPr>
          <p:cNvSpPr/>
          <p:nvPr/>
        </p:nvSpPr>
        <p:spPr>
          <a:xfrm>
            <a:off x="2950414" y="6441589"/>
            <a:ext cx="3069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5"/>
              </a:rPr>
              <a:t>https://colab.research.google.com/</a:t>
            </a:r>
            <a:r>
              <a:rPr lang="ko-KR" altLang="en-US" sz="1400"/>
              <a:t>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6689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719D71B-C722-D74E-AC4B-5E42FC0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740550"/>
            <a:ext cx="6198274" cy="3236152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Google Colaboratory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하드웨어 가속인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GPU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및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TPU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설정방법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Runtime&gt; Change Runtime Type &gt; Notebook settings&gt; Hardware Accelerator &gt; GPU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혹은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TPU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50414" y="6441589"/>
            <a:ext cx="3069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4"/>
              </a:rPr>
              <a:t>https://colab.research.google.com/</a:t>
            </a:r>
            <a:r>
              <a:rPr lang="ko-KR" altLang="en-US" sz="1400"/>
              <a:t> </a:t>
            </a:r>
            <a:endParaRPr lang="en-US" sz="1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170C0-452D-5C4B-AF65-3FB7BADB4AFE}"/>
              </a:ext>
            </a:extLst>
          </p:cNvPr>
          <p:cNvGrpSpPr/>
          <p:nvPr/>
        </p:nvGrpSpPr>
        <p:grpSpPr>
          <a:xfrm>
            <a:off x="5214072" y="3758099"/>
            <a:ext cx="3474219" cy="2519951"/>
            <a:chOff x="374300" y="1740550"/>
            <a:chExt cx="4362646" cy="30850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70CE55-8053-9F49-8DEA-FE920FA17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300" y="1740550"/>
              <a:ext cx="4362646" cy="30850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22">
              <a:extLst>
                <a:ext uri="{FF2B5EF4-FFF2-40B4-BE49-F238E27FC236}">
                  <a16:creationId xmlns:a16="http://schemas.microsoft.com/office/drawing/2014/main" id="{45AC8A30-7AA5-E642-BD5C-9B07F1F256E4}"/>
                </a:ext>
              </a:extLst>
            </p:cNvPr>
            <p:cNvSpPr/>
            <p:nvPr/>
          </p:nvSpPr>
          <p:spPr>
            <a:xfrm>
              <a:off x="2077922" y="4028434"/>
              <a:ext cx="747240" cy="79713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22">
            <a:extLst>
              <a:ext uri="{FF2B5EF4-FFF2-40B4-BE49-F238E27FC236}">
                <a16:creationId xmlns:a16="http://schemas.microsoft.com/office/drawing/2014/main" id="{C1257182-326C-7743-A5E9-286F15BEC543}"/>
              </a:ext>
            </a:extLst>
          </p:cNvPr>
          <p:cNvSpPr/>
          <p:nvPr/>
        </p:nvSpPr>
        <p:spPr>
          <a:xfrm>
            <a:off x="1845633" y="3894812"/>
            <a:ext cx="1455214" cy="21200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16">
            <a:extLst>
              <a:ext uri="{FF2B5EF4-FFF2-40B4-BE49-F238E27FC236}">
                <a16:creationId xmlns:a16="http://schemas.microsoft.com/office/drawing/2014/main" id="{DFC415A2-6BAA-FC47-B05F-29D9168CED1D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300847" y="4000815"/>
            <a:ext cx="3269914" cy="1959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69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E7B0AE-AB17-864F-8054-738B5B920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9" y="1894078"/>
            <a:ext cx="8221981" cy="5224872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Google Colaboratory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TPU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구글이 자체적으로 개발한 딥러닝을 위한 하드웨어 가속 연산 유닛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그래픽 카드를 일반 연산 목적용으로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SW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레벨에서 최적화 하는 접근과 달리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하드웨어 설계부터 딥러닝 연산에 최적화 되었음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4"/>
              </a:rPr>
              <a:t>https://cloud.google.com/tpu/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26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Google Colaboratory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TPU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구글이 자체적으로 개발한 딥러닝을 위한 하드웨어 가속 연산 유닛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TPU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그 자체로 슈퍼컴퓨터급 연산 속도를 갖추었음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우리나라의 자체기술로 서울대에서 개발한 슈퍼컴퓨터인 천둥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(2012)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106.8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TFlops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성능을 지녔음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B476E-AF31-9D4C-B97C-EE562C74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66" y="2305806"/>
            <a:ext cx="8510962" cy="35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Why do I need a local machine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setup?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여러분들이 앞으로 기업이나 기관에서 분석하게 될 매우 민감한 데이터가 될 가능성이 높습니다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299" y="1373800"/>
            <a:ext cx="822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금융권의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법률적으로도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2019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년에서야 클라우드 이용이 허락되었으나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개인정보 역외이전에 관한 법률을 추가로 검토해야할 뿐만 아니라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기업 사내 보안과도 연계되는 중요한 이슈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클라우드에 데이터를 올린다고 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데이터의 격리가 항상 보장되는 것이 아니며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법률적으로 사용이 가능해진 것과는 다른 차원으로 기업 외부로 유출이 민감한 데이터의 경우 로컬에서의 분석이 강제될 수 밖에 없는 상황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로컬 머신은 이미 구매한 자원이고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클라우드 사용료는 추가적으로 지출되어야 할 부분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CFF70-AD00-0343-93A5-9C3423553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879" y="3086944"/>
            <a:ext cx="5435611" cy="3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67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머신러닝이란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모델을 구축하는 하나의 수단으로서 조정 가능한 모수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(Parameter)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 데이터로부터 모델을 학습하는 방식을 말한다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FEC10-9D78-ED4C-A893-7FD76B57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1" y="2496511"/>
            <a:ext cx="8744398" cy="3697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1650074" y="6206785"/>
            <a:ext cx="60088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[1] VanderPlas, J. (2016). Python data science handbook: essential tools for working with data. " O'Reilly Media, Inc.".</a:t>
            </a:r>
          </a:p>
          <a:p>
            <a:r>
              <a:rPr lang="en-US" sz="1050"/>
              <a:t>[2] </a:t>
            </a:r>
            <a:r>
              <a:rPr lang="en-US" sz="1050">
                <a:hlinkClick r:id="rId4"/>
              </a:rPr>
              <a:t>https://kr.mathworks.com/help/stats/machine-learning-in-matlab.html</a:t>
            </a:r>
            <a:r>
              <a:rPr lang="en-US" sz="1050"/>
              <a:t>  </a:t>
            </a:r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975833D5-D050-1E49-8CA0-16C3D3D80665}"/>
              </a:ext>
            </a:extLst>
          </p:cNvPr>
          <p:cNvSpPr/>
          <p:nvPr/>
        </p:nvSpPr>
        <p:spPr>
          <a:xfrm>
            <a:off x="374299" y="1520386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지도학습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Supervised Learning: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데이터의 측정된 특징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(Feature)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데이터와 관련된 레이블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(Label)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사이의 관계를 모델링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대표적으로 분류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(Classification)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회귀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(Regression)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나뉜다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비지도 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Unsupvervised Learning: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레이블을 참조하지 않고 데이터 세트의 특징을 모델링 하는 것으로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종종 데이터 세트가 스스로 말하게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대표적으로 군집화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(Clustering)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차원축소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(Deimensionality Reduction)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같은 작업을 포함한다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501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(Supervised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비지도학습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(Unsupervised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목표변수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(Target Variable)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 존재 유무로 나뉜다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2355811" y="5599789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>
                <a:hlinkClick r:id="rId3"/>
              </a:rPr>
              <a:t>http://www.wikiwand.com/en/Mediation_(statistics)</a:t>
            </a:r>
            <a:r>
              <a:rPr lang="ko-KR" altLang="en-US" sz="1050"/>
              <a:t> </a:t>
            </a:r>
            <a:endParaRPr lang="en-US" sz="10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F5254-B401-9147-9E65-DAAC24E6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54" y="2147192"/>
            <a:ext cx="7405914" cy="3164345"/>
          </a:xfrm>
          <a:prstGeom prst="rect">
            <a:avLst/>
          </a:prstGeom>
        </p:spPr>
      </p:pic>
      <p:sp>
        <p:nvSpPr>
          <p:cNvPr id="10" name="직사각형 16">
            <a:extLst>
              <a:ext uri="{FF2B5EF4-FFF2-40B4-BE49-F238E27FC236}">
                <a16:creationId xmlns:a16="http://schemas.microsoft.com/office/drawing/2014/main" id="{B79CBAD9-D59F-B24A-ACDD-D456A5EE2A6D}"/>
              </a:ext>
            </a:extLst>
          </p:cNvPr>
          <p:cNvSpPr/>
          <p:nvPr/>
        </p:nvSpPr>
        <p:spPr>
          <a:xfrm>
            <a:off x="374299" y="1520386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목표변수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(Target Variable)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레이블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(Label)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혹은 종속변수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(Dependent Variable)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라고도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11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Intro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67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32CA33-0371-084B-8917-E7511EE4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532344"/>
            <a:ext cx="9144000" cy="507492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(Supervised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비지도학습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(Unsupervised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나뉘는 머신러닝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(Machine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갈래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885598" y="6263977"/>
            <a:ext cx="66670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4"/>
              </a:rPr>
              <a:t>https://blog.westerndigital.com/machine-learning-pipeline-object-storage/supervised-learning-diagram/</a:t>
            </a:r>
            <a:r>
              <a:rPr lang="ko-KR" altLang="en-US" sz="1050"/>
              <a:t>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7977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36B5B-68FA-5B45-BDA5-DA50E3B1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84" y="1577900"/>
            <a:ext cx="6435411" cy="478633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" sz="2400" b="1" spc="-150" dirty="0">
                <a:solidFill>
                  <a:schemeClr val="accent4">
                    <a:lumMod val="50000"/>
                  </a:schemeClr>
                </a:solidFill>
              </a:rPr>
              <a:t>Survivorship Bias (</a:t>
            </a:r>
            <a:r>
              <a:rPr lang="ko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생존자 편향의 오류</a:t>
            </a:r>
            <a:r>
              <a:rPr lang="en-US" altLang="ko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때는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 세계대전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당신은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전장에서 돌아온 전투기들의 외상을 분석하여 취약 부분을 보강하는 계획을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담당했습니다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어디에 장갑을 보강해야 할까요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2286000" y="6341562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>
                <a:hlinkClick r:id="rId4"/>
              </a:rPr>
              <a:t>http://www.andrewahn.co/silicon-valley/survivorship-bias/</a:t>
            </a:r>
            <a:r>
              <a:rPr lang="ko-KR" altLang="en-US" sz="1050"/>
              <a:t>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2860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4D42E-9D39-1D41-A081-F814DF1ED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65" y="2814557"/>
            <a:ext cx="4671545" cy="29861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5B9526-1AD4-F342-BA59-246347678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2423303"/>
            <a:ext cx="4147120" cy="417088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" sz="2400" b="1" spc="-150" dirty="0">
                <a:solidFill>
                  <a:schemeClr val="accent4">
                    <a:lumMod val="50000"/>
                  </a:schemeClr>
                </a:solidFill>
              </a:rPr>
              <a:t>Curse of dimensionality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차원의 저주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5818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예측에 필요한 요소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(Features)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많아질 수록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예측의 성능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(Performance)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급격히 떨어지는 현상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1488369" y="6262353"/>
            <a:ext cx="59938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hlinkClick r:id="rId5"/>
              </a:rPr>
              <a:t>http://www.visiondummy.com/2014/04/curse-dimensionality-affect-classification/</a:t>
            </a:r>
            <a:r>
              <a:rPr lang="ko-KR" altLang="en-US" sz="1050"/>
              <a:t> </a:t>
            </a:r>
            <a:endParaRPr lang="en-US" altLang="ko-KR" sz="1050"/>
          </a:p>
          <a:p>
            <a:pPr algn="ctr"/>
            <a:r>
              <a:rPr lang="en-US" sz="1050">
                <a:hlinkClick r:id="rId6"/>
              </a:rPr>
              <a:t>https://towardsdatascience.com/that-cursing-dimensionality-ac317fb0fdcc</a:t>
            </a:r>
            <a:r>
              <a:rPr lang="ko-KR" altLang="en-US" sz="1050"/>
              <a:t> </a:t>
            </a:r>
            <a:endParaRPr lang="en-US" sz="1050"/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A6F55AB3-37F1-4444-B9A0-82269FC10C54}"/>
              </a:ext>
            </a:extLst>
          </p:cNvPr>
          <p:cNvSpPr/>
          <p:nvPr/>
        </p:nvSpPr>
        <p:spPr>
          <a:xfrm>
            <a:off x="374299" y="141273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정확도가 떨어지는 것이 아니라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성능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(Performance)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임에 주의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최적의 숫자와 최적의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Feature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값을 찾는 과정을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Feature Engineering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서로 상관성이 있는 변수를 제거하거나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후행변수와 선행변수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파생변수를 구분하고 통제할 줄 알아야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1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그 외 데이터 분석시 주의할 점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582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Patterns May Not Represent Any Underlying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패턴은 근본적인 법칙을 대표하지 않을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75EB7EA4-3D13-6B4F-A97A-1E979A5B9A6C}"/>
              </a:ext>
            </a:extLst>
          </p:cNvPr>
          <p:cNvSpPr/>
          <p:nvPr/>
        </p:nvSpPr>
        <p:spPr>
          <a:xfrm>
            <a:off x="374299" y="1412739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Figures don't lie, but liars do figure.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통계는 거짓말을 하지 않지만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거짓말쟁이들은 통계를 쓸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So many ways to construct patterns exist that any random set of data points reveals one if examined long enough.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데이터가 많고 오래되면 수많은 패턴이 생김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Learning things that aren’t true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사실이 아닌 것 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이게 제일 문제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복잡한 방법일수록 주의해야함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“Garbage in, Garbage out”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Learning things that are true, but not useful.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사실이지만 유용하지 않은 것 학습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The challenge for data miners is to figure out which patterns are useful and which are not.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앞서 동전의 앞면이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번 나와도 확률은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50:50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 분석가의 일은 예측력 있는 패턴과 없는 패턴을 구분할 수 있어야 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e.g.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미국 리그가 월드시리즈에서 우승하면 공화당이 집권한다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예측력 없는 패턴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D1E632-1962-8641-AF2D-FD3C93EF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30" y="4062120"/>
            <a:ext cx="4273550" cy="2766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6BE3A-0B4C-7740-B715-7AB8E87E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4062120"/>
            <a:ext cx="254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34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Supervised Learning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90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E7CB1-712F-E54E-A337-6F956779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93"/>
          <a:stretch/>
        </p:blipFill>
        <p:spPr>
          <a:xfrm>
            <a:off x="3139182" y="2697858"/>
            <a:ext cx="5549109" cy="389762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분류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Classification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Classification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레이블이 이산형 범주일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데이터를 구분하는 방식이다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다음과 같은 데이터가 있다고 하자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x,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Feature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갖고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파란색과 빨간색을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label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같는 데이터 셋이다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DB5FEC-B278-134F-A36C-12FD40CE9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740"/>
          <a:stretch/>
        </p:blipFill>
        <p:spPr>
          <a:xfrm>
            <a:off x="282290" y="1997519"/>
            <a:ext cx="4438390" cy="15780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5C9EBF-0A22-B545-B9B6-FCF1865BE15B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A623E-B415-6546-8B11-C2EE236926E1}"/>
              </a:ext>
            </a:extLst>
          </p:cNvPr>
          <p:cNvSpPr/>
          <p:nvPr/>
        </p:nvSpPr>
        <p:spPr>
          <a:xfrm>
            <a:off x="970585" y="6604084"/>
            <a:ext cx="73741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VanderPlas, J. (2016). Python data science handbook: essential tools for working with data. " O'Reilly Media, Inc.".</a:t>
            </a:r>
          </a:p>
        </p:txBody>
      </p:sp>
    </p:spTree>
    <p:extLst>
      <p:ext uri="{BB962C8B-B14F-4D97-AF65-F5344CB8AC3E}">
        <p14:creationId xmlns:p14="http://schemas.microsoft.com/office/powerpoint/2010/main" val="2066535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분류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Classification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Classification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레이블이 이산형 범주일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데이터를 구분하는 방식이다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간단하게 하나의 직선을 그려서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파란색과 빨간색을 분류할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이제 새로운 데이터 셋을 예측해보자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BEC0B-A802-0949-9D32-0C1F8321B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66"/>
          <a:stretch/>
        </p:blipFill>
        <p:spPr>
          <a:xfrm>
            <a:off x="3680497" y="3220197"/>
            <a:ext cx="5278445" cy="3487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E4744-C80C-2B4C-A8A6-07F0136E2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34"/>
          <a:stretch/>
        </p:blipFill>
        <p:spPr>
          <a:xfrm>
            <a:off x="97972" y="1952134"/>
            <a:ext cx="4299856" cy="25361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68B4FD-94FF-1E49-B0B5-1C3ECAC5478C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5911C-9EB6-404F-AA28-9CB181F6FBA6}"/>
              </a:ext>
            </a:extLst>
          </p:cNvPr>
          <p:cNvSpPr/>
          <p:nvPr/>
        </p:nvSpPr>
        <p:spPr>
          <a:xfrm>
            <a:off x="970585" y="6604084"/>
            <a:ext cx="73741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VanderPlas, J. (2016). Python data science handbook: essential tools for working with data. " O'Reilly Media, Inc.".</a:t>
            </a:r>
          </a:p>
        </p:txBody>
      </p:sp>
      <p:sp>
        <p:nvSpPr>
          <p:cNvPr id="4" name="Double Brace 3">
            <a:extLst>
              <a:ext uri="{FF2B5EF4-FFF2-40B4-BE49-F238E27FC236}">
                <a16:creationId xmlns:a16="http://schemas.microsoft.com/office/drawing/2014/main" id="{58BCB65B-7324-7640-8548-1FD794E51D3C}"/>
              </a:ext>
            </a:extLst>
          </p:cNvPr>
          <p:cNvSpPr/>
          <p:nvPr/>
        </p:nvSpPr>
        <p:spPr>
          <a:xfrm>
            <a:off x="282290" y="3230245"/>
            <a:ext cx="3797341" cy="643095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40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분류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Classification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레이블이 없는 데이터에 학습시킨 모델을 적용시켜 레이블을 생성할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이를 예측이라 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68B4FD-94FF-1E49-B0B5-1C3ECAC5478C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D0403-1C31-304B-8C05-1EA2F0FF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6728"/>
            <a:ext cx="8406000" cy="50844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196F3F-D501-1040-8E45-0B2699B01786}"/>
              </a:ext>
            </a:extLst>
          </p:cNvPr>
          <p:cNvSpPr/>
          <p:nvPr/>
        </p:nvSpPr>
        <p:spPr>
          <a:xfrm>
            <a:off x="970585" y="6604084"/>
            <a:ext cx="73741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VanderPlas, J. (2016). Python data science handbook: essential tools for working with data. " O'Reilly Media, Inc.".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85246-BCAE-4E48-B5AD-89433CD2A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580" y="1512284"/>
            <a:ext cx="4289710" cy="2122435"/>
          </a:xfrm>
          <a:prstGeom prst="rect">
            <a:avLst/>
          </a:prstGeom>
        </p:spPr>
      </p:pic>
      <p:sp>
        <p:nvSpPr>
          <p:cNvPr id="15" name="Double Brace 14">
            <a:extLst>
              <a:ext uri="{FF2B5EF4-FFF2-40B4-BE49-F238E27FC236}">
                <a16:creationId xmlns:a16="http://schemas.microsoft.com/office/drawing/2014/main" id="{EA5D2B52-981D-3848-8888-D61F460689A1}"/>
              </a:ext>
            </a:extLst>
          </p:cNvPr>
          <p:cNvSpPr/>
          <p:nvPr/>
        </p:nvSpPr>
        <p:spPr>
          <a:xfrm>
            <a:off x="4443004" y="2366087"/>
            <a:ext cx="3585630" cy="1140788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60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선형회귀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Linear Regression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Regression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분류와는 달리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레이블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연속형인 숫자인 경우를 의미한다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아래의 데이터를 살펴보면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레이블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Label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색상이 이전과는 다르게 다채로운 색상으로 구성되어 있는 것을 확인할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57A16F-5FE6-B948-89F0-857FEAA8F1EC}"/>
              </a:ext>
            </a:extLst>
          </p:cNvPr>
          <p:cNvSpPr/>
          <p:nvPr/>
        </p:nvSpPr>
        <p:spPr>
          <a:xfrm>
            <a:off x="970585" y="6604084"/>
            <a:ext cx="73741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VanderPlas, J. (2016). Python data science handbook: essential tools for working with data. " O'Reilly Media, Inc.".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6AE2E-8851-554E-AE9E-777B3A3B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895963"/>
            <a:ext cx="4751614" cy="47081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427CD7-3C41-DB41-967E-26398856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1895963"/>
            <a:ext cx="4318000" cy="31501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C234B2-68EC-3F43-BD14-321B86CA1445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50449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선형회귀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Linear Regression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레이블이 여러개이므로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선을 하나만 그을 수 없기 때문에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선의 집합인 평면으로 나누어보자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57A16F-5FE6-B948-89F0-857FEAA8F1EC}"/>
              </a:ext>
            </a:extLst>
          </p:cNvPr>
          <p:cNvSpPr/>
          <p:nvPr/>
        </p:nvSpPr>
        <p:spPr>
          <a:xfrm>
            <a:off x="970585" y="6604084"/>
            <a:ext cx="73741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VanderPlas, J. (2016). Python data science handbook: essential tools for working with data. " O'Reilly Media, Inc.".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11B796-439A-AD49-A71C-4DE6B7741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5" y="1378817"/>
            <a:ext cx="8006809" cy="52016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735E3A-1A3A-3A44-949F-9738764E86C1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1811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프로젝트팀의 리더로서 팀원을 이끄는 법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주제를 정할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Why?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대해 이야기를 나눠보세요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1994426" y="6226146"/>
            <a:ext cx="5282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https://www.youtube.com/watch?v=qp0HIF3SfI4</a:t>
            </a:r>
            <a:r>
              <a:rPr lang="ko-KR" altLang="en-US"/>
              <a:t> 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A1C5B-6B5F-0B4C-B044-50B9C870B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1" y="1569506"/>
            <a:ext cx="8383570" cy="45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18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선형회귀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Linear Regression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점들의 집합을 가로지르는 평면을 모델으로 데이터를 잘 구분할 수 있다고 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57A16F-5FE6-B948-89F0-857FEAA8F1EC}"/>
              </a:ext>
            </a:extLst>
          </p:cNvPr>
          <p:cNvSpPr/>
          <p:nvPr/>
        </p:nvSpPr>
        <p:spPr>
          <a:xfrm>
            <a:off x="970585" y="6604084"/>
            <a:ext cx="73741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VanderPlas, J. (2016). Python data science handbook: essential tools for working with data. " O'Reilly Media, Inc.".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A5112-013B-464D-B765-773AA12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9" y="1412739"/>
            <a:ext cx="7374182" cy="50826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A84B27-BA1A-7447-BE67-30F0BF948DBB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02472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선형회귀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Linear Regression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결과적으로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평면으로 옮겨오면 마치 이미지 필터처럼 각 데이터들을 구분하게 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57A16F-5FE6-B948-89F0-857FEAA8F1EC}"/>
              </a:ext>
            </a:extLst>
          </p:cNvPr>
          <p:cNvSpPr/>
          <p:nvPr/>
        </p:nvSpPr>
        <p:spPr>
          <a:xfrm>
            <a:off x="970585" y="6604084"/>
            <a:ext cx="73741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VanderPlas, J. (2016). Python data science handbook: essential tools for working with data. " O'Reilly Media, Inc.".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D5E8D-A14B-3F44-ADB1-A95CB6DE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90" y="1665897"/>
            <a:ext cx="6318590" cy="4294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EB94E8-349D-2040-85C2-A77D1BAA46DF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54555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선형회귀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Linear Regression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결과적으로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평면으로 옮겨오면 마치 이미지 필터처럼 각 데이터들을 구분하게 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57A16F-5FE6-B948-89F0-857FEAA8F1EC}"/>
              </a:ext>
            </a:extLst>
          </p:cNvPr>
          <p:cNvSpPr/>
          <p:nvPr/>
        </p:nvSpPr>
        <p:spPr>
          <a:xfrm>
            <a:off x="970585" y="6604084"/>
            <a:ext cx="73741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VanderPlas, J. (2016). Python data science handbook: essential tools for working with data. " O'Reilly Media, Inc.".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CAAFF-151A-EE40-BA66-42251B50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50" y="1484489"/>
            <a:ext cx="7161680" cy="5119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E0FDFD-7F7D-814B-9CB3-38891F2A6420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29223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선형회귀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Linear Regression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 필터를 다음의 새로운 데이터에 적용해 볼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57A16F-5FE6-B948-89F0-857FEAA8F1EC}"/>
              </a:ext>
            </a:extLst>
          </p:cNvPr>
          <p:cNvSpPr/>
          <p:nvPr/>
        </p:nvSpPr>
        <p:spPr>
          <a:xfrm>
            <a:off x="970585" y="6604084"/>
            <a:ext cx="73741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VanderPlas, J. (2016). Python data science handbook: essential tools for working with data. " O'Reilly Media, Inc.".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AFDF7-83E6-3948-B615-54095A08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6" y="3789897"/>
            <a:ext cx="7469636" cy="2805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3C6A8-D53F-E343-8377-830AF4CE3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436833"/>
            <a:ext cx="6595271" cy="24001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60E507-4053-1249-AD02-8BBCC542857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E66DA-C8D7-F242-BCE4-A3C28FDA4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777" y="1428227"/>
            <a:ext cx="4365744" cy="2401160"/>
          </a:xfrm>
          <a:prstGeom prst="rect">
            <a:avLst/>
          </a:prstGeom>
        </p:spPr>
      </p:pic>
      <p:sp>
        <p:nvSpPr>
          <p:cNvPr id="14" name="Double Brace 13">
            <a:extLst>
              <a:ext uri="{FF2B5EF4-FFF2-40B4-BE49-F238E27FC236}">
                <a16:creationId xmlns:a16="http://schemas.microsoft.com/office/drawing/2014/main" id="{55850B6C-C558-724A-B3EB-E556B60F797B}"/>
              </a:ext>
            </a:extLst>
          </p:cNvPr>
          <p:cNvSpPr/>
          <p:nvPr/>
        </p:nvSpPr>
        <p:spPr>
          <a:xfrm>
            <a:off x="4465777" y="2603209"/>
            <a:ext cx="3159730" cy="1140788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7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베이지안 정리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속성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(Features)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독립일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기존 데이터에서의 조건부 확률을 이용한 새로운 데이터의 분류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CD0CC-E142-8746-8885-32E2E4BED81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~/code/05_02_Introducing_Scikit_Learn.ipynb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C3E6C-1E00-BD42-806D-F8DCE0D9C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0" y="2905614"/>
            <a:ext cx="8406002" cy="3507828"/>
          </a:xfrm>
          <a:prstGeom prst="rect">
            <a:avLst/>
          </a:prstGeom>
        </p:spPr>
      </p:pic>
      <p:sp>
        <p:nvSpPr>
          <p:cNvPr id="14" name="직사각형 16">
            <a:extLst>
              <a:ext uri="{FF2B5EF4-FFF2-40B4-BE49-F238E27FC236}">
                <a16:creationId xmlns:a16="http://schemas.microsoft.com/office/drawing/2014/main" id="{7328826A-2717-3D43-9B62-6CC283D4CCB7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학교의 학생이 여학생인 확률이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P(A)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라고 하고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학생이 키가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6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넘는 확률을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P(B)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라고 했을때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여학생 중에서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키가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6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넘는 확률은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조건부 확률이 되며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P(B|A)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표현 한다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9FBC-E6BD-D54B-92F8-2562FEDD2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299" y="1929334"/>
            <a:ext cx="4229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6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Gaussian Naive Bayes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728158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가우시안 나이브 베이지안 분석기법은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레이블링 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Feature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가우시안 분포를 따른다는 가정하에 새로운 데이터를 분류한다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CD0CC-E142-8746-8885-32E2E4BED81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~/code/05.05-Naive-Bayes.ipynb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A5A7A-233D-B147-9229-CC50AC8BD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38751"/>
            <a:ext cx="5773483" cy="5019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DCFB4-C445-8746-A876-A6ABFD472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02" y="2333370"/>
            <a:ext cx="3023530" cy="1926101"/>
          </a:xfrm>
          <a:prstGeom prst="rect">
            <a:avLst/>
          </a:prstGeom>
        </p:spPr>
      </p:pic>
      <p:sp>
        <p:nvSpPr>
          <p:cNvPr id="14" name="직사각형 16">
            <a:extLst>
              <a:ext uri="{FF2B5EF4-FFF2-40B4-BE49-F238E27FC236}">
                <a16:creationId xmlns:a16="http://schemas.microsoft.com/office/drawing/2014/main" id="{F8A7CD69-046F-B24C-9955-CFF9D6753E8C}"/>
              </a:ext>
            </a:extLst>
          </p:cNvPr>
          <p:cNvSpPr/>
          <p:nvPr/>
        </p:nvSpPr>
        <p:spPr>
          <a:xfrm>
            <a:off x="6204399" y="1679582"/>
            <a:ext cx="2810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참고로 가우시안 분포는 정규분포라고도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49DBB-2CF5-C24F-86FC-D180DFAEC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302" y="4392291"/>
            <a:ext cx="2869908" cy="23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2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Gaussian Naive Bayes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728158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가우시안 나이브 베이지안 분석기법은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레이블링 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Feature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가우시안 분포를 따른다는 가정하에 새로운 데이터를 분류한다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CD0CC-E142-8746-8885-32E2E4BED81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~/code/05.05-Naive-Bayes.ipynb</a:t>
            </a:r>
            <a:endParaRPr lang="en-US" sz="1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20D2D5-1A46-9D4D-8281-701F4629990D}"/>
              </a:ext>
            </a:extLst>
          </p:cNvPr>
          <p:cNvGrpSpPr/>
          <p:nvPr/>
        </p:nvGrpSpPr>
        <p:grpSpPr>
          <a:xfrm>
            <a:off x="282290" y="2294430"/>
            <a:ext cx="8685455" cy="3556758"/>
            <a:chOff x="-258256" y="1916496"/>
            <a:chExt cx="9282783" cy="38013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24FE39-7B94-0349-A8D6-EC9C90F8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7672" y="2178106"/>
              <a:ext cx="5086855" cy="35397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14687B-0CA7-8A47-A139-EA8F3E85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8256" y="1916496"/>
              <a:ext cx="4264298" cy="3491340"/>
            </a:xfrm>
            <a:prstGeom prst="rect">
              <a:avLst/>
            </a:prstGeom>
          </p:spPr>
        </p:pic>
      </p:grp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8EFEB5BC-EFAC-BE45-8B66-39474A491FCB}"/>
              </a:ext>
            </a:extLst>
          </p:cNvPr>
          <p:cNvSpPr/>
          <p:nvPr/>
        </p:nvSpPr>
        <p:spPr>
          <a:xfrm>
            <a:off x="282290" y="1625594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하지만 모든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Feature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정규분포를 따를 것이라는 가정은 너무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Naive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하다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하지만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많은 분야에서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Feature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숫자가 충분히 크면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설명력이 높은 경우가 나타난다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972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E18AB-7772-8B47-ABEA-75BF3DB5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9" y="2145499"/>
            <a:ext cx="5037602" cy="351719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Gaussian Naive Bayes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728158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가우시안 나이브 베이지안 분석기법은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레이블링 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Feature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가우시안 분포를 따른다는 가정하에 새로운 데이터를 분류한다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CD0CC-E142-8746-8885-32E2E4BED81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~/code/05.05-Naive-Bayes.ipynb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59BE9-55A1-7549-9831-E3573F3A1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957" y="4297173"/>
            <a:ext cx="5885258" cy="1716145"/>
          </a:xfrm>
          <a:prstGeom prst="rect">
            <a:avLst/>
          </a:prstGeom>
        </p:spPr>
      </p:pic>
      <p:sp>
        <p:nvSpPr>
          <p:cNvPr id="14" name="Double Brace 13">
            <a:extLst>
              <a:ext uri="{FF2B5EF4-FFF2-40B4-BE49-F238E27FC236}">
                <a16:creationId xmlns:a16="http://schemas.microsoft.com/office/drawing/2014/main" id="{DFD64B2F-9871-2B4C-A21E-40F63AA565E7}"/>
              </a:ext>
            </a:extLst>
          </p:cNvPr>
          <p:cNvSpPr/>
          <p:nvPr/>
        </p:nvSpPr>
        <p:spPr>
          <a:xfrm>
            <a:off x="3360458" y="4377358"/>
            <a:ext cx="3916953" cy="887099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6AEB85-EA01-4A4D-AEB9-5A5D4C43B538}"/>
              </a:ext>
            </a:extLst>
          </p:cNvPr>
          <p:cNvSpPr/>
          <p:nvPr/>
        </p:nvSpPr>
        <p:spPr>
          <a:xfrm>
            <a:off x="282290" y="162559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각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Feature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정규분포도에 따라 모르는 데이터에 대해 레이블링을 실시할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77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Multinomial Naive Bayes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여러개의 변수가 있을 때의 나이브 베이지안 분석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텍스트 분석에 많이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정말 각 분야에서 희소하게 등장하는 단어를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Count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해서 해당 글을 분류하는 모델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A6035-52A5-3B45-94AF-C3E662398BB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~/code/05.05-Naive-Bayes.ipynb</a:t>
            </a: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79FFD-A45E-DC4B-B5C7-41710ABB2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0" y="2140300"/>
            <a:ext cx="5739681" cy="364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F518F-4BD2-7A49-B434-8244E93F8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688" y="2150219"/>
            <a:ext cx="4074312" cy="2005189"/>
          </a:xfrm>
          <a:prstGeom prst="rect">
            <a:avLst/>
          </a:prstGeom>
        </p:spPr>
      </p:pic>
      <p:sp>
        <p:nvSpPr>
          <p:cNvPr id="15" name="Double Brace 14">
            <a:extLst>
              <a:ext uri="{FF2B5EF4-FFF2-40B4-BE49-F238E27FC236}">
                <a16:creationId xmlns:a16="http://schemas.microsoft.com/office/drawing/2014/main" id="{C70E1CEA-AB3C-8147-A1E6-B729431ECF6F}"/>
              </a:ext>
            </a:extLst>
          </p:cNvPr>
          <p:cNvSpPr/>
          <p:nvPr/>
        </p:nvSpPr>
        <p:spPr>
          <a:xfrm>
            <a:off x="56103" y="4276223"/>
            <a:ext cx="4515897" cy="556383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88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Multinomial Naive Bayes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여러개의 변수가 있을 때의 나이브 베이지안 분석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텍스트 분석에 많이 사용된다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정말 각 분야에서 희소하게 등장하는 단어를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Count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해서 해당 글을 분류하는 모델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A6035-52A5-3B45-94AF-C3E662398BB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~/code/05.05-Naive-Bayes.ipynb</a:t>
            </a:r>
            <a:endParaRPr lang="en-US" sz="1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DF8BE2-5BCE-2F48-BA01-A3081E942CD9}"/>
              </a:ext>
            </a:extLst>
          </p:cNvPr>
          <p:cNvGrpSpPr/>
          <p:nvPr/>
        </p:nvGrpSpPr>
        <p:grpSpPr>
          <a:xfrm>
            <a:off x="131566" y="1997519"/>
            <a:ext cx="8727049" cy="4062586"/>
            <a:chOff x="181808" y="1997519"/>
            <a:chExt cx="9369088" cy="43614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485594-FD0E-CC4D-BC51-E79E8778A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08" y="1997519"/>
              <a:ext cx="4533098" cy="436146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E1A15C-530E-EA45-A8E2-556CA928C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043075"/>
              <a:ext cx="4978896" cy="3850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22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삼성전자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대졸 비 개발 직군에도 파이썬 질문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프로그래밍적 사고를 더 이상 특정 직군의 소양으로만 생각하지 않겠다는 움직임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1996467" y="6476016"/>
            <a:ext cx="49776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3"/>
              </a:rPr>
              <a:t>http://cm.asiae.co.kr/view.htm?no=2018111911582199902</a:t>
            </a:r>
            <a:r>
              <a:rPr lang="en-US" sz="140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31CB8-63C6-7542-9A05-769F2B893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72" y="1807181"/>
            <a:ext cx="7108656" cy="4575441"/>
          </a:xfrm>
          <a:prstGeom prst="rect">
            <a:avLst/>
          </a:prstGeo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E3938150-1E2E-A844-985F-5091510334CC}"/>
              </a:ext>
            </a:extLst>
          </p:cNvPr>
          <p:cNvSpPr/>
          <p:nvPr/>
        </p:nvSpPr>
        <p:spPr>
          <a:xfrm>
            <a:off x="374298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코딩을 절대 놓지마라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 자체로 진입장벽이다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놓지만 않으면 언젠가 쉬워진다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983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SVM(Support Vector Machine)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서포트 벡터 머신은 분류와 회귀 모형 모두에 사용할 수 있는 유연한 지도학습 알고리즘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어떠한 선을 그었을 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같은 거리로 양쪽에 선을 그었을 때 넓이가 최대로 되게끔 선을 긋는 것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아래의 왼쪽 그래프에서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x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지점에 있는 데이터를 어떻게 구분할 것인가가 문제가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이럴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마진을 최대로 하는 선을 분류 모델로 선택하는 것이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SVM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머신러닝 분야에서 성능이 좋은편으로 알려져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FE102-3188-A041-94B0-445992F5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8558"/>
            <a:ext cx="4679920" cy="3632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5A738-1D28-184D-9921-231EB87A1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957" y="2472787"/>
            <a:ext cx="4394290" cy="38083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8CA6B4-D061-6A4D-925A-B57B1B1652E5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~/code/05.07-Support-Vector-Machines.ipynb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81626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SVM(Support Vector Machine)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서포트 벡터 머신은 분류와 회귀 모형 모두에 사용할 수 있는 유연한 지도학습 알고리즘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어떠한 선을 그었을 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같은 거리로 양쪽에 선을 그었을 때 넓이가 최대로 되게끔 선을 긋는 것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AD58D-8F51-E649-B3C1-0F6DE913401E}"/>
              </a:ext>
            </a:extLst>
          </p:cNvPr>
          <p:cNvGrpSpPr/>
          <p:nvPr/>
        </p:nvGrpSpPr>
        <p:grpSpPr>
          <a:xfrm>
            <a:off x="275146" y="1961613"/>
            <a:ext cx="8861710" cy="4527641"/>
            <a:chOff x="282290" y="1740550"/>
            <a:chExt cx="8293895" cy="42375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645DA27-46D3-3443-8F8B-544F10CB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90" y="1740550"/>
              <a:ext cx="4025277" cy="326864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C41232-B17F-D340-976F-CEEA028A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7644" y="1740550"/>
              <a:ext cx="4208541" cy="31621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BA9109-4891-3143-8061-AAA887222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3899" y="4902726"/>
              <a:ext cx="3574562" cy="1075356"/>
            </a:xfrm>
            <a:prstGeom prst="rect">
              <a:avLst/>
            </a:prstGeom>
          </p:spPr>
        </p:pic>
      </p:grpSp>
      <p:cxnSp>
        <p:nvCxnSpPr>
          <p:cNvPr id="15" name="직선 화살표 연결선 16">
            <a:extLst>
              <a:ext uri="{FF2B5EF4-FFF2-40B4-BE49-F238E27FC236}">
                <a16:creationId xmlns:a16="http://schemas.microsoft.com/office/drawing/2014/main" id="{16E3ED53-7CBE-7D4A-9CA8-4AC1A40914E4}"/>
              </a:ext>
            </a:extLst>
          </p:cNvPr>
          <p:cNvCxnSpPr>
            <a:cxnSpLocks/>
          </p:cNvCxnSpPr>
          <p:nvPr/>
        </p:nvCxnSpPr>
        <p:spPr>
          <a:xfrm>
            <a:off x="6419041" y="3603007"/>
            <a:ext cx="1133639" cy="2311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6">
            <a:extLst>
              <a:ext uri="{FF2B5EF4-FFF2-40B4-BE49-F238E27FC236}">
                <a16:creationId xmlns:a16="http://schemas.microsoft.com/office/drawing/2014/main" id="{8F5C14C8-BECE-1344-BD6F-E4D6DA8988F9}"/>
              </a:ext>
            </a:extLst>
          </p:cNvPr>
          <p:cNvCxnSpPr>
            <a:cxnSpLocks/>
          </p:cNvCxnSpPr>
          <p:nvPr/>
        </p:nvCxnSpPr>
        <p:spPr>
          <a:xfrm>
            <a:off x="7954694" y="3506875"/>
            <a:ext cx="233172" cy="2553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16">
            <a:extLst>
              <a:ext uri="{FF2B5EF4-FFF2-40B4-BE49-F238E27FC236}">
                <a16:creationId xmlns:a16="http://schemas.microsoft.com/office/drawing/2014/main" id="{25CB00A2-1980-A940-A7A5-A370101DD941}"/>
              </a:ext>
            </a:extLst>
          </p:cNvPr>
          <p:cNvCxnSpPr>
            <a:cxnSpLocks/>
          </p:cNvCxnSpPr>
          <p:nvPr/>
        </p:nvCxnSpPr>
        <p:spPr>
          <a:xfrm>
            <a:off x="7729566" y="4059532"/>
            <a:ext cx="98100" cy="217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Double Brace 26">
            <a:extLst>
              <a:ext uri="{FF2B5EF4-FFF2-40B4-BE49-F238E27FC236}">
                <a16:creationId xmlns:a16="http://schemas.microsoft.com/office/drawing/2014/main" id="{70E79B2E-D99F-B942-AF2D-48411CBF752D}"/>
              </a:ext>
            </a:extLst>
          </p:cNvPr>
          <p:cNvSpPr/>
          <p:nvPr/>
        </p:nvSpPr>
        <p:spPr>
          <a:xfrm>
            <a:off x="210956" y="1916057"/>
            <a:ext cx="3856802" cy="472703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FE4C5BAC-AAA4-0240-A591-0D45A21E82BA}"/>
              </a:ext>
            </a:extLst>
          </p:cNvPr>
          <p:cNvSpPr/>
          <p:nvPr/>
        </p:nvSpPr>
        <p:spPr>
          <a:xfrm>
            <a:off x="444638" y="2847729"/>
            <a:ext cx="1635371" cy="347647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E8A838-A452-B148-802D-03CAB6CFB56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~/code/05.07-Support-Vector-Machines.ipynb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98345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Decision Tree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9143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의사결정나무는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학습에 사용되는 자료 집합을 적절한 분할 기준 또는 분할 테스트에 따라 부분 집합들로 나누는 과정이다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746EDF-5FA4-7742-B0CE-381E75454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0" y="2157708"/>
            <a:ext cx="4736025" cy="2695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B5CB6F-22FC-FC43-8EF7-1BDE236D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3" y="1699713"/>
            <a:ext cx="3916478" cy="3916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7815D0-FDEB-A34A-BD63-8D03CC067EEF}"/>
              </a:ext>
            </a:extLst>
          </p:cNvPr>
          <p:cNvSpPr/>
          <p:nvPr/>
        </p:nvSpPr>
        <p:spPr>
          <a:xfrm>
            <a:off x="4771813" y="5650680"/>
            <a:ext cx="3916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hlinkClick r:id="rId5"/>
              </a:rPr>
              <a:t>https://ko.wikipedia.org/wiki/%EA%B2%B0%EC%A0%95_%ED%8A%B8%EB%A6%AC_%ED%95%99%EC%8A%B5%EB%B2%95</a:t>
            </a:r>
            <a:r>
              <a:rPr lang="ko-KR" altLang="en-US" sz="1000"/>
              <a:t> 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04538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Decision Tree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시각화 코드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E61FF-FFCF-D44B-9149-1E1D92F0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46" y="1428227"/>
            <a:ext cx="6802315" cy="5230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EBFC8A-44FD-1543-AD87-E4A48BEFA8D5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~/code/06_00_Figure_Code.ipynb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49114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Decision Tree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Levels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트리를 분기할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깊이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따라 분류 기준을 정하여 주어진 데이터의 수준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Level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구분한다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40007D-AEE7-9045-9744-11F9B9DF5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r="57953" b="41713"/>
          <a:stretch/>
        </p:blipFill>
        <p:spPr>
          <a:xfrm>
            <a:off x="4326873" y="1407544"/>
            <a:ext cx="4534837" cy="29118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FDBE5E-5F2B-0F49-93F4-150CBA2786A3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~/code/05.08-Random-Forests.ipynb</a:t>
            </a: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9AA4-F905-B84F-8DA5-B15EC2A88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428227"/>
            <a:ext cx="3925537" cy="3462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4CE783-6C4E-104A-A51C-6EB702B7A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5" t="60297"/>
          <a:stretch/>
        </p:blipFill>
        <p:spPr>
          <a:xfrm>
            <a:off x="53217" y="4929052"/>
            <a:ext cx="9090783" cy="1711017"/>
          </a:xfrm>
          <a:prstGeom prst="rect">
            <a:avLst/>
          </a:prstGeom>
        </p:spPr>
      </p:pic>
      <p:sp>
        <p:nvSpPr>
          <p:cNvPr id="14" name="Double Brace 13">
            <a:extLst>
              <a:ext uri="{FF2B5EF4-FFF2-40B4-BE49-F238E27FC236}">
                <a16:creationId xmlns:a16="http://schemas.microsoft.com/office/drawing/2014/main" id="{CDD2ED11-176E-A94D-A283-AD63FA5FBD44}"/>
              </a:ext>
            </a:extLst>
          </p:cNvPr>
          <p:cNvSpPr/>
          <p:nvPr/>
        </p:nvSpPr>
        <p:spPr>
          <a:xfrm>
            <a:off x="4565650" y="3506528"/>
            <a:ext cx="4232778" cy="472703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38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Decision Tree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Levels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의사결정나무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분류기 시각화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Decision Tree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Classifier Visualization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FDBE5E-5F2B-0F49-93F4-150CBA2786A3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~/code/05.08-Random-Forests.ipynb</a:t>
            </a:r>
            <a:endParaRPr lang="en-US" sz="1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F3AB3D-4A70-D145-B0E7-90CFCD69466E}"/>
              </a:ext>
            </a:extLst>
          </p:cNvPr>
          <p:cNvGrpSpPr/>
          <p:nvPr/>
        </p:nvGrpSpPr>
        <p:grpSpPr>
          <a:xfrm>
            <a:off x="282290" y="1378817"/>
            <a:ext cx="8854564" cy="5286897"/>
            <a:chOff x="378811" y="1452998"/>
            <a:chExt cx="9752178" cy="58228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7485D3-9ADD-AD4C-9F13-308D10C4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811" y="1452998"/>
              <a:ext cx="5600058" cy="34185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773F-EBDF-984A-840D-F84909FE2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1521" y="3656159"/>
              <a:ext cx="4839468" cy="3619684"/>
            </a:xfrm>
            <a:prstGeom prst="rect">
              <a:avLst/>
            </a:prstGeom>
          </p:spPr>
        </p:pic>
      </p:grpSp>
      <p:sp>
        <p:nvSpPr>
          <p:cNvPr id="15" name="Double Brace 14">
            <a:extLst>
              <a:ext uri="{FF2B5EF4-FFF2-40B4-BE49-F238E27FC236}">
                <a16:creationId xmlns:a16="http://schemas.microsoft.com/office/drawing/2014/main" id="{13C23AA9-5675-2C46-8B72-13B79D9EF6B8}"/>
              </a:ext>
            </a:extLst>
          </p:cNvPr>
          <p:cNvSpPr/>
          <p:nvPr/>
        </p:nvSpPr>
        <p:spPr>
          <a:xfrm>
            <a:off x="432079" y="2924209"/>
            <a:ext cx="4672484" cy="472703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uble Brace 15">
            <a:extLst>
              <a:ext uri="{FF2B5EF4-FFF2-40B4-BE49-F238E27FC236}">
                <a16:creationId xmlns:a16="http://schemas.microsoft.com/office/drawing/2014/main" id="{5C83B93C-F9DB-1A44-91AD-E1D7BA8607A1}"/>
              </a:ext>
            </a:extLst>
          </p:cNvPr>
          <p:cNvSpPr/>
          <p:nvPr/>
        </p:nvSpPr>
        <p:spPr>
          <a:xfrm>
            <a:off x="4643788" y="3446613"/>
            <a:ext cx="3997793" cy="210990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39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Decision Tree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&amp;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Overfitting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의사결정나무의 깊이가 너무 깊으면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아래의 그림과 같이 과적합이 나타날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FDBE5E-5F2B-0F49-93F4-150CBA2786A3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~/code/05.08-Random-Forests.ipynb</a:t>
            </a:r>
            <a:endParaRPr lang="en-US" sz="1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A46144-0BF9-7143-9988-A40B8524C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9" y="3520113"/>
            <a:ext cx="8051381" cy="2718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83AD40-4FBA-6140-A9A7-CA605715F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2176025"/>
            <a:ext cx="5485464" cy="1252975"/>
          </a:xfrm>
          <a:prstGeom prst="rect">
            <a:avLst/>
          </a:prstGeom>
        </p:spPr>
      </p:pic>
      <p:sp>
        <p:nvSpPr>
          <p:cNvPr id="14" name="직사각형 16">
            <a:extLst>
              <a:ext uri="{FF2B5EF4-FFF2-40B4-BE49-F238E27FC236}">
                <a16:creationId xmlns:a16="http://schemas.microsoft.com/office/drawing/2014/main" id="{13DF1520-FF12-AD4E-B23E-7F7E8548D8B9}"/>
              </a:ext>
            </a:extLst>
          </p:cNvPr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적절한 깊이를 지정한 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추가 분석작업을 진행할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내가 만든 의사결정나무의 깊이가 너무 깊은지는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데이터의 부분집합을 통해 분류를 진행해보면 알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50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Ensembles of Estimators: Random Forests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랜덤포레스트는 의사결정 나무를 기반으로 한 앙상블 학습 방법의 한 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의사결정나무의 깊이를 부분집합들을 통해 과적합 여부를 관찰할 수 있다면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각 부분집합들의 평균을 내면 과적합이 최소화 되지 않을까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?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이러한 개념을 배깅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(Bagging)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이러한 배깅을 활용한 기법이 랜덤포레스트이다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98F8B-4BAF-1E45-953E-409DC5A0FB4B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~/code/05.08-Random-Forests.ipynb</a:t>
            </a:r>
            <a:endParaRPr lang="en-US" sz="14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A152AF-E5DA-844E-8330-D0352007AB56}"/>
              </a:ext>
            </a:extLst>
          </p:cNvPr>
          <p:cNvGrpSpPr/>
          <p:nvPr/>
        </p:nvGrpSpPr>
        <p:grpSpPr>
          <a:xfrm>
            <a:off x="127837" y="2228632"/>
            <a:ext cx="8875625" cy="4070594"/>
            <a:chOff x="127698" y="1997519"/>
            <a:chExt cx="9749393" cy="44713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022668-9D75-7C44-8EB9-CDF1157E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698" y="1997519"/>
              <a:ext cx="4775459" cy="444773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50CED-DDC0-234D-8887-77EAB04D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7033" y="2606198"/>
              <a:ext cx="4840058" cy="3862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879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심화 예제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Face Recognition 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997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SVM(Support Vector Machine)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얼굴 인식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Face Recognition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예제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B6689D-5153-4841-A2A4-7DE968A11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71"/>
          <a:stretch/>
        </p:blipFill>
        <p:spPr>
          <a:xfrm>
            <a:off x="282290" y="1378816"/>
            <a:ext cx="5435222" cy="38666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0627B5-90D7-0F4E-AFCC-B611268BD4DB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~/code/05.07-Support-Vector-Machines.ipynb</a:t>
            </a:r>
            <a:endParaRPr lang="en-US" sz="1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6046D5-374C-9D4B-A8CB-9A6DC3E9B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875"/>
          <a:stretch/>
        </p:blipFill>
        <p:spPr>
          <a:xfrm>
            <a:off x="4374757" y="5173408"/>
            <a:ext cx="4533941" cy="14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8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Experts Salaries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1060042" y="5936148"/>
            <a:ext cx="70239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>
                <a:hlinkClick r:id="rId3"/>
              </a:rPr>
              <a:t>http://tinytechreview.com/%EC%86%8C%ED%94%84%ED%8A%B8%EC%9B%A8%EC%96%B4-%EC%97%94%EC%A7%80%EB%8B%88%EC%96%B4-%EC%8A%A4%ED%82%AC%EB%B3%84-%EC%97%B0%EB%B4%89-%EB%B9%84%EA%B5%90/?fbclid=IwAR3SwW3bWT-ZHHG-YJUvojEG4f_KHneXJTIsJTK0TaNoWmhegKH3ywUUgKs</a:t>
            </a:r>
            <a:r>
              <a:rPr lang="ko-KR" altLang="en-US" sz="900"/>
              <a:t> </a:t>
            </a:r>
            <a:endParaRPr lang="en-US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2FFB7-64C1-EF4D-AB10-25B4F10E1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843448"/>
            <a:ext cx="8191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9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SVM(Support Vector Machine)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얼굴 인식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Face Recognition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예제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4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선을 직선으로 그리지 않고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여러 형태의 데이터 분포에 그릴 수 있는데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이를 커널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Kernel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이라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Kernel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rbf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적용해서 꼭 선형으로 구분하는 것이 아닌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다른 데이터 분포에도 적용이 되도록 설정한 것을 확인할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0627B5-90D7-0F4E-AFCC-B611268BD4DB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~/code/05.07-Support-Vector-Machines.ipynb</a:t>
            </a:r>
            <a:endParaRPr lang="en-US" sz="14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C1551E-A507-7B49-AB1C-FB704B397BDC}"/>
              </a:ext>
            </a:extLst>
          </p:cNvPr>
          <p:cNvGrpSpPr/>
          <p:nvPr/>
        </p:nvGrpSpPr>
        <p:grpSpPr>
          <a:xfrm>
            <a:off x="282290" y="2240031"/>
            <a:ext cx="8800901" cy="3918944"/>
            <a:chOff x="247958" y="1840094"/>
            <a:chExt cx="10783677" cy="4801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5FFA5F-E3E8-D74A-B8B7-24CC1D2E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958" y="1840094"/>
              <a:ext cx="5373735" cy="39073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77843F-7B3A-1B48-AB78-F6E51C5C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7900" y="1840094"/>
              <a:ext cx="5373735" cy="4801852"/>
            </a:xfrm>
            <a:prstGeom prst="rect">
              <a:avLst/>
            </a:prstGeom>
          </p:spPr>
        </p:pic>
      </p:grp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AB6C5BD0-F991-3D4C-B001-5DD972A2861E}"/>
              </a:ext>
            </a:extLst>
          </p:cNvPr>
          <p:cNvSpPr/>
          <p:nvPr/>
        </p:nvSpPr>
        <p:spPr>
          <a:xfrm>
            <a:off x="138255" y="2672515"/>
            <a:ext cx="4232778" cy="472703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53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SVM(Support Vector Machine)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얼굴 인식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Face Recognition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예제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성능 평가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40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각 예측 대상별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f1-score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확인할 수 있고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해당 예측한 상황을 시각화 하여 살펴볼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0627B5-90D7-0F4E-AFCC-B611268BD4DB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~/code/05.07-Support-Vector-Machines.ipynb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1A393F-A2F5-0646-9F39-C2BD91BE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2059724"/>
            <a:ext cx="4386716" cy="2387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B211BC-EFC8-E643-B481-663D9703F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006" y="2059724"/>
            <a:ext cx="4386717" cy="464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0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프로젝트 가이드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07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프로젝트 평가 기준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1"/>
            <a:ext cx="8406001" cy="43124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상대평가이고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기여도 차등이 있기 때문에 같은 팀이라고 하더라도 성적의 차이가 많이 날 수 있음</a:t>
            </a:r>
          </a:p>
        </p:txBody>
      </p:sp>
      <p:sp>
        <p:nvSpPr>
          <p:cNvPr id="8" name="직사각형 18">
            <a:extLst>
              <a:ext uri="{FF2B5EF4-FFF2-40B4-BE49-F238E27FC236}">
                <a16:creationId xmlns:a16="http://schemas.microsoft.com/office/drawing/2014/main" id="{236525F3-5882-0B42-9188-D15B882FC689}"/>
              </a:ext>
            </a:extLst>
          </p:cNvPr>
          <p:cNvSpPr/>
          <p:nvPr/>
        </p:nvSpPr>
        <p:spPr>
          <a:xfrm>
            <a:off x="374299" y="1412739"/>
            <a:ext cx="83139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데이터의 가치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데이터를 얼마나 수집하기 어려웠나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혹은 수집된 데이터의 전처리나 병합에 얼마나 많은 노력을 들였는가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분석 절차 준수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밸런싱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F1 Score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결과물의 수준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난이도 및 보고서의 완성도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결과의 전달력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발표 및 시간준수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(5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 발표준비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 발표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 질의응답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결과물의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정확성 및 해석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적합성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기타고려사항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 기여도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질의응답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기타 가산점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86CD3-9DF0-D64B-8A23-957A7BB2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556" y="3298014"/>
            <a:ext cx="4790887" cy="31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0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프로젝트 평가 기준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2290" y="947571"/>
            <a:ext cx="8406001" cy="43124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구성</a:t>
            </a:r>
          </a:p>
        </p:txBody>
      </p:sp>
      <p:sp>
        <p:nvSpPr>
          <p:cNvPr id="8" name="직사각형 18">
            <a:extLst>
              <a:ext uri="{FF2B5EF4-FFF2-40B4-BE49-F238E27FC236}">
                <a16:creationId xmlns:a16="http://schemas.microsoft.com/office/drawing/2014/main" id="{236525F3-5882-0B42-9188-D15B882FC689}"/>
              </a:ext>
            </a:extLst>
          </p:cNvPr>
          <p:cNvSpPr/>
          <p:nvPr/>
        </p:nvSpPr>
        <p:spPr>
          <a:xfrm>
            <a:off x="374300" y="1412739"/>
            <a:ext cx="840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수업시간에 자세히 배우지 않은 분석 방법이 있거나 새로운 분석 방법을 사용했을 경우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해당 내용을 함께 설명하여 공유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가장 좋은 성능을 낸 분석 방법과 해당 분석 방법을 도출하기 까지 시도했던 분석 기법들 공유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각자 어떤 파트를 담당했는지 언급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직사각형 9">
            <a:extLst>
              <a:ext uri="{FF2B5EF4-FFF2-40B4-BE49-F238E27FC236}">
                <a16:creationId xmlns:a16="http://schemas.microsoft.com/office/drawing/2014/main" id="{8BD630F5-0E9E-E248-9825-FEE91622FC2C}"/>
              </a:ext>
            </a:extLst>
          </p:cNvPr>
          <p:cNvSpPr/>
          <p:nvPr/>
        </p:nvSpPr>
        <p:spPr>
          <a:xfrm>
            <a:off x="282289" y="3957516"/>
            <a:ext cx="8406001" cy="43124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주의 사항</a:t>
            </a:r>
          </a:p>
        </p:txBody>
      </p:sp>
      <p:sp>
        <p:nvSpPr>
          <p:cNvPr id="12" name="직사각형 18">
            <a:extLst>
              <a:ext uri="{FF2B5EF4-FFF2-40B4-BE49-F238E27FC236}">
                <a16:creationId xmlns:a16="http://schemas.microsoft.com/office/drawing/2014/main" id="{CFC3F6AD-DE9A-734E-A56C-5BA365FE4757}"/>
              </a:ext>
            </a:extLst>
          </p:cNvPr>
          <p:cNvSpPr/>
          <p:nvPr/>
        </p:nvSpPr>
        <p:spPr>
          <a:xfrm>
            <a:off x="374300" y="4392039"/>
            <a:ext cx="83139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회의록을 비롯한 프로젝트의 진행 사항을 추적할 수 있도록 반드시 남길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그렇지 않은 경우 상당한 불이익이 갈 것임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프로젝트 다 진행하고 마지막에만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Github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소드코드 올려서 제출하지 말라는 뜻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 때 그 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하고 해당 내역을 통해 누가 얼마나 기여했는지 추적이 가능하도록 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출처를 밝히지 않은 외부코드를 본인들의 분석에 사용할 경우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점 처리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반드시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출처를 명시할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41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Cloud Tool: Google Colaboratory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2D071C9A-FF55-C042-9B6C-E107E00A34B8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For Window Users</a:t>
            </a:r>
          </a:p>
        </p:txBody>
      </p:sp>
    </p:spTree>
    <p:extLst>
      <p:ext uri="{BB962C8B-B14F-4D97-AF65-F5344CB8AC3E}">
        <p14:creationId xmlns:p14="http://schemas.microsoft.com/office/powerpoint/2010/main" val="141250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10604</TotalTime>
  <Words>2651</Words>
  <Application>Microsoft Macintosh PowerPoint</Application>
  <PresentationFormat>On-screen Show (4:3)</PresentationFormat>
  <Paragraphs>306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Wingdings</vt:lpstr>
      <vt:lpstr>Arial</vt:lpstr>
      <vt:lpstr>맑은 고딕</vt:lpstr>
      <vt:lpstr>Office 테마</vt:lpstr>
      <vt:lpstr>Bigdata Analysis for Management ch11. Machine Learning – Supervised Learning</vt:lpstr>
      <vt:lpstr>Intro</vt:lpstr>
      <vt:lpstr>프로젝트팀의 리더로서 팀원을 이끄는 법</vt:lpstr>
      <vt:lpstr>삼성전자, 대졸 비 개발 직군에도 파이썬 질문 </vt:lpstr>
      <vt:lpstr>Python Experts Salaries</vt:lpstr>
      <vt:lpstr>프로젝트 가이드</vt:lpstr>
      <vt:lpstr>프로젝트 평가 기준</vt:lpstr>
      <vt:lpstr>프로젝트 평가 기준</vt:lpstr>
      <vt:lpstr>Cloud Tool: Google Colaboratory</vt:lpstr>
      <vt:lpstr>Google Colaboratory</vt:lpstr>
      <vt:lpstr>Google Colaboratory</vt:lpstr>
      <vt:lpstr>Google Colaboratory</vt:lpstr>
      <vt:lpstr>Google Colaboratory</vt:lpstr>
      <vt:lpstr>Google Colaboratory</vt:lpstr>
      <vt:lpstr>Google Colaboratory</vt:lpstr>
      <vt:lpstr>Why do I need a local machine setup?</vt:lpstr>
      <vt:lpstr>Machine Learning</vt:lpstr>
      <vt:lpstr>Machine Learning의 구분</vt:lpstr>
      <vt:lpstr>Machine Learning의 구분</vt:lpstr>
      <vt:lpstr>Machine Learning의 구분</vt:lpstr>
      <vt:lpstr>Survivorship Bias (생존자 편향의 오류)</vt:lpstr>
      <vt:lpstr>Curse of dimensionality (차원의 저주) </vt:lpstr>
      <vt:lpstr>그 외 데이터 분석시 주의할 점</vt:lpstr>
      <vt:lpstr>Supervised Learning</vt:lpstr>
      <vt:lpstr>분류 Classification</vt:lpstr>
      <vt:lpstr>분류 Classification</vt:lpstr>
      <vt:lpstr>분류 Classification</vt:lpstr>
      <vt:lpstr>선형회귀 Linear Regression</vt:lpstr>
      <vt:lpstr>선형회귀 Linear Regression</vt:lpstr>
      <vt:lpstr>선형회귀 Linear Regression</vt:lpstr>
      <vt:lpstr>선형회귀 Linear Regression</vt:lpstr>
      <vt:lpstr>선형회귀 Linear Regression</vt:lpstr>
      <vt:lpstr>선형회귀 Linear Regression</vt:lpstr>
      <vt:lpstr>베이지안 정리</vt:lpstr>
      <vt:lpstr>Gaussian Naive Bayes</vt:lpstr>
      <vt:lpstr>Gaussian Naive Bayes</vt:lpstr>
      <vt:lpstr>Gaussian Naive Bayes</vt:lpstr>
      <vt:lpstr>Multinomial Naive Bayes</vt:lpstr>
      <vt:lpstr>Multinomial Naive Bayes</vt:lpstr>
      <vt:lpstr>SVM(Support Vector Machine)</vt:lpstr>
      <vt:lpstr>SVM(Support Vector Machine)</vt:lpstr>
      <vt:lpstr>Decision Tree</vt:lpstr>
      <vt:lpstr>Decision Tree</vt:lpstr>
      <vt:lpstr>Decision Tree Levels</vt:lpstr>
      <vt:lpstr>Decision Tree Levels</vt:lpstr>
      <vt:lpstr>Decision Tree &amp; Overfitting</vt:lpstr>
      <vt:lpstr>Ensembles of Estimators: Random Forests</vt:lpstr>
      <vt:lpstr>심화 예제: Face Recognition </vt:lpstr>
      <vt:lpstr>SVM(Support Vector Machine)</vt:lpstr>
      <vt:lpstr>SVM(Support Vector Machine)</vt:lpstr>
      <vt:lpstr>SVM(Support Vector Machine)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295</cp:revision>
  <cp:lastPrinted>2011-08-28T13:13:29Z</cp:lastPrinted>
  <dcterms:created xsi:type="dcterms:W3CDTF">2011-08-24T01:05:33Z</dcterms:created>
  <dcterms:modified xsi:type="dcterms:W3CDTF">2018-11-26T17:27:30Z</dcterms:modified>
</cp:coreProperties>
</file>